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76" r:id="rId4"/>
    <p:sldId id="272" r:id="rId5"/>
    <p:sldId id="271" r:id="rId6"/>
    <p:sldId id="274" r:id="rId7"/>
    <p:sldId id="269" r:id="rId8"/>
    <p:sldId id="273" r:id="rId9"/>
    <p:sldId id="275" r:id="rId10"/>
    <p:sldId id="258" r:id="rId11"/>
    <p:sldId id="277" r:id="rId12"/>
    <p:sldId id="279" r:id="rId13"/>
    <p:sldId id="259" r:id="rId14"/>
    <p:sldId id="278" r:id="rId15"/>
    <p:sldId id="281" r:id="rId16"/>
    <p:sldId id="280" r:id="rId17"/>
    <p:sldId id="282" r:id="rId18"/>
    <p:sldId id="261" r:id="rId19"/>
    <p:sldId id="263" r:id="rId20"/>
    <p:sldId id="264" r:id="rId21"/>
    <p:sldId id="265" r:id="rId22"/>
    <p:sldId id="266" r:id="rId23"/>
    <p:sldId id="267" r:id="rId24"/>
    <p:sldId id="268" r:id="rId25"/>
  </p:sldIdLst>
  <p:sldSz cx="12192000" cy="6858000"/>
  <p:notesSz cx="6858000" cy="9144000"/>
  <p:defaultTextStyle>
    <a:defPPr>
      <a:defRPr lang="es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97"/>
    <p:restoredTop sz="94694"/>
  </p:normalViewPr>
  <p:slideViewPr>
    <p:cSldViewPr snapToGrid="0" snapToObjects="1">
      <p:cViewPr varScale="1">
        <p:scale>
          <a:sx n="160" d="100"/>
          <a:sy n="160" d="100"/>
        </p:scale>
        <p:origin x="192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C8E802-80C0-6D44-BDA5-F89EFC7BD020}" type="datetimeFigureOut">
              <a:rPr lang="en-US" smtClean="0"/>
              <a:t>7/29/19</a:t>
            </a:fld>
            <a:endParaRPr lang="en-U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BBB022-11E8-E848-B10B-CA2568FD073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691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BB022-11E8-E848-B10B-CA2568FD0738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4248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selbst</a:t>
            </a:r>
            <a:r>
              <a:rPr lang="en-US" dirty="0"/>
              <a:t> </a:t>
            </a:r>
            <a:r>
              <a:rPr lang="en-US" dirty="0" err="1"/>
              <a:t>lernende</a:t>
            </a:r>
            <a:r>
              <a:rPr lang="en-US" dirty="0"/>
              <a:t> </a:t>
            </a:r>
            <a:r>
              <a:rPr lang="en-US" dirty="0" err="1"/>
              <a:t>gruppe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BB022-11E8-E848-B10B-CA2568FD073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031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Dynamic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BB022-11E8-E848-B10B-CA2568FD073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224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Dynamic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BBB022-11E8-E848-B10B-CA2568FD073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188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C9E3D8-4B31-BA41-A686-F8D975D245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B9EE2E8-5D37-E343-B650-23FF407C58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AF19871-D8E7-0749-B939-D2E84EFF8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1B979-19C9-4C4C-8FB8-0FDA0E3038FE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17E34F9-28FF-A943-9A03-0218210DA2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D18610A-6CFE-3B48-AD45-0E41CB267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82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6170EA-224B-5E4B-BBC5-3DC2D4F8A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1DBD62C-FFF7-0B49-B84F-B519D59633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17B99FB-54FE-A444-9543-4B265BDF6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20A2B-2AD2-AB41-B60A-274F63053F86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67AACC-7F9A-EA4E-AED8-C9FC8CFEB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0E0304-65F2-BD48-8BFB-F1A7851F3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728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E32DD42-A24B-1840-B214-33F2B371CC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F2B63E2-4FF3-E84C-A846-81FAADEF31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1F54D8-BE15-BB4B-B4EE-4A8451CF7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395C3-FA54-1C48-8E62-800CBBDE6705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03CC66A-2EDF-6943-ABB9-745DC4539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8359B55-884C-D443-B161-FFB9E1620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935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7AE080-9150-4147-8226-7019166F3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8E4D6D-EA86-F04E-B691-A3F3B1A2C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BE6326C-D9DD-B549-BF7D-6FC622687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5669F9-E8DF-4441-8782-22811B49D5C3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959B32-6631-0B44-9242-9FACCC3CC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413E46-F76B-074A-8219-7D77522C0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968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40104B-8068-444D-817D-C22786192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FEAFE01-D074-E443-8EBF-A950124FC1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9A24AC3-3FD8-BC49-8838-5F1E6EDB1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7AC4CD-8388-9845-875F-1055DF9FC2FE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2171203-564C-0C46-8901-B7A5D2799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586107A-FC57-2B4D-8E29-FAB8319AA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8106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9DB493-25F2-C84A-80FA-6BB0FEE4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A1094B-37D6-394E-A520-01EF27F2F1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25905B8-746E-8E45-B367-544D57F28B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D6402C-2F4D-7945-94D9-CA2B4868F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9C1FEE-1B5D-0146-81B9-FCFC9DD1DB39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1EC1FE0-D88D-6F46-81C4-409140D04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5F9EB15-B9CB-134E-ACB2-05A7E5D48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3047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1E841A-80C4-A24C-83E6-8D60864E2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E4C50B3-1D0B-874A-BF0A-B095AD43B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F088039-7338-4148-8892-8CBDBFC12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83A9763-C1F6-8E49-8CB9-7941B46BF2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FDF6884-312B-3D4A-BA59-E54142BE8E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7D362F0-8270-D54E-9FF0-94633D8D5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3A96-CA40-7E45-A5FE-BB231F9B1206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D82343A-32D4-584B-83F9-E1FD77B2B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CA9E0A9-737B-DC4F-8C26-958B77546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307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4D3F6F-858F-D640-AE97-7647FAD43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70689A6-6C66-074A-B2D3-7A663F1A4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F911C-1006-F44E-BFEB-9992992B4A06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2F26FF5-C6E0-F74F-B330-71507B000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2BD0138-09D6-8B45-ACC2-51D4387D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48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0138C1A-179A-A443-B6E0-43E05FF65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F68A8-5E26-8C46-8EC7-FC0E2F33AD84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777B435-0663-1F4B-A721-4F2D725BA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938EB4D-7146-C34A-926E-EE4962E84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172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8387DC-1C94-8B42-8C87-1F3F0488AA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4E7F3E1-1C11-4A4D-A7EB-6C4987946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0852006-4987-AC47-B2F9-1187B3F0E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7B1D0F4-0D7F-114E-9194-1A3FA292E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9134A-1ED9-CB4B-85AB-DB2A26990BAB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429065C-759C-2F49-AC7B-04ED808BC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4419351-4261-0C4C-A3C2-6B86438AF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65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DA5925-46A5-6749-90F5-182E91901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FA2C41D-59BF-5646-9D4E-DBDC64E501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D11D081-0609-0048-B012-680EFFBE29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99D4851-1B55-7B40-861A-D556D131D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2B650-5DD2-5648-A2EF-DE0C105D3592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5A870AD-C47F-A14D-9401-877AA33BA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62EC1A1-B3D2-274F-9F61-773B5D734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495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9E46854-F16F-5740-80CE-D15D5D5E7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C6E16C3-C9B9-2D49-950B-C7BB6DD20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F6980C-E771-DC4F-BE65-EFC6C3FD4B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5596E-9D46-6A4B-BA0D-37ECE0A65B25}" type="datetime1">
              <a:rPr lang="es-US" smtClean="0"/>
              <a:t>7/29/19</a:t>
            </a:fld>
            <a:endParaRPr lang="en-US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6AA4C6-7B4E-8941-8C24-4119D391C3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3E06C8-2B8D-564E-932C-319CC4153D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5BE5A4-2ABC-B348-B4E7-5A53C6590C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70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doi.org/10.1037/h0040291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02/per.460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74B30B-349F-6F47-8AB9-FDFD59F1DF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Breakfastclub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4AB0EB-CD67-F546-B92D-B5F1B7467F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How Personality Traits effect attention and happiness in a simulated classroom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manuel.pasieka@protonmail.ch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D66C5DB-0613-E64F-8983-1CFFC317D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510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0127D7B-3CB3-7246-A007-9D727869D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52197" y="1557769"/>
            <a:ext cx="6843348" cy="3479359"/>
          </a:xfr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095490B8-8F40-2742-ADA7-CB4C80A71E16}"/>
              </a:ext>
            </a:extLst>
          </p:cNvPr>
          <p:cNvSpPr txBox="1"/>
          <p:nvPr/>
        </p:nvSpPr>
        <p:spPr>
          <a:xfrm>
            <a:off x="2674326" y="5156021"/>
            <a:ext cx="68433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Agent based model implemented in Unity3D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Agent behavior is based on OCEAN (Big Five) Personality Trait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attention, happiness and motivation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personality profiles are compared to each other</a:t>
            </a:r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522E069A-285C-C447-8783-10236175F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9</a:t>
            </a:fld>
            <a:endParaRPr lang="en-US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C1C88744-A278-F049-A48E-B28DB9E3A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noProof="1"/>
              <a:t>Breakfastclub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73E25F6D-19DA-214F-A1ED-F8EEF39EEB16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174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C190516-5B47-184A-A31C-E18615852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FEB4529E-610D-8D47-8927-701245AE0A5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Agent based models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D94DF37-7F69-0D49-AA0A-69F41F06AC24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uadroTexto 2">
            <a:extLst>
              <a:ext uri="{FF2B5EF4-FFF2-40B4-BE49-F238E27FC236}">
                <a16:creationId xmlns:a16="http://schemas.microsoft.com/office/drawing/2014/main" id="{CCF361AE-8BB9-6F43-9165-0F4711B8A0B0}"/>
              </a:ext>
            </a:extLst>
          </p:cNvPr>
          <p:cNvSpPr txBox="1"/>
          <p:nvPr/>
        </p:nvSpPr>
        <p:spPr>
          <a:xfrm>
            <a:off x="727509" y="1429078"/>
            <a:ext cx="98755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/>
          </a:p>
          <a:p>
            <a:r>
              <a:rPr lang="en-US" sz="2800" dirty="0"/>
              <a:t>Main Components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Environment (Defined a limited world)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Agents (Behavior, Characteristics)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Logic (Manage Behavior and Interaction)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50824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0127D7B-3CB3-7246-A007-9D727869D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98406" y="2630903"/>
            <a:ext cx="4751685" cy="2415896"/>
          </a:xfr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095490B8-8F40-2742-ADA7-CB4C80A71E16}"/>
              </a:ext>
            </a:extLst>
          </p:cNvPr>
          <p:cNvSpPr txBox="1"/>
          <p:nvPr/>
        </p:nvSpPr>
        <p:spPr>
          <a:xfrm>
            <a:off x="1801073" y="2272184"/>
            <a:ext cx="56335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Classroom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Individual tables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Group (4 people) tables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Noise Level</a:t>
            </a:r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522E069A-285C-C447-8783-10236175F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11</a:t>
            </a:fld>
            <a:endParaRPr lang="en-US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C1C88744-A278-F049-A48E-B28DB9E3A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noProof="1"/>
              <a:t>Environment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73E25F6D-19DA-214F-A1ED-F8EEF39EEB16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172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EF6282-0252-ED48-A62B-4C4C7C639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Agents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446A80-4566-7045-9E9B-7BC5E8833B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26091" y="2890394"/>
            <a:ext cx="3165909" cy="2674036"/>
          </a:xfrm>
        </p:spPr>
        <p:txBody>
          <a:bodyPr/>
          <a:lstStyle/>
          <a:p>
            <a:r>
              <a:rPr lang="en-US" dirty="0"/>
              <a:t>Chat</a:t>
            </a:r>
          </a:p>
          <a:p>
            <a:r>
              <a:rPr lang="en-US" dirty="0"/>
              <a:t>Take a break</a:t>
            </a:r>
          </a:p>
          <a:p>
            <a:r>
              <a:rPr lang="en-US" dirty="0"/>
              <a:t>Study alone</a:t>
            </a:r>
          </a:p>
          <a:p>
            <a:r>
              <a:rPr lang="en-US" dirty="0"/>
              <a:t>Study in groups</a:t>
            </a:r>
          </a:p>
          <a:p>
            <a:r>
              <a:rPr lang="en-US" dirty="0"/>
              <a:t>Quarrel</a:t>
            </a:r>
          </a:p>
        </p:txBody>
      </p:sp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BF86D676-28DA-434B-BCE1-2B99DF393D4B}"/>
              </a:ext>
            </a:extLst>
          </p:cNvPr>
          <p:cNvSpPr/>
          <p:nvPr/>
        </p:nvSpPr>
        <p:spPr>
          <a:xfrm>
            <a:off x="9026091" y="2195220"/>
            <a:ext cx="2415941" cy="59049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Behavior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07075451-99A6-DE45-82A3-69461A87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12</a:t>
            </a:fld>
            <a:endParaRPr lang="en-US" dirty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A0CC4695-453B-B448-A8C5-7C618AB3114D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10">
            <a:extLst>
              <a:ext uri="{FF2B5EF4-FFF2-40B4-BE49-F238E27FC236}">
                <a16:creationId xmlns:a16="http://schemas.microsoft.com/office/drawing/2014/main" id="{03BF42BE-1686-9743-88E9-83349F69B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10" y="1949043"/>
            <a:ext cx="3285154" cy="3285154"/>
          </a:xfrm>
          <a:prstGeom prst="rect">
            <a:avLst/>
          </a:prstGeom>
        </p:spPr>
      </p:pic>
      <p:sp>
        <p:nvSpPr>
          <p:cNvPr id="13" name="Marcador de contenido 2">
            <a:extLst>
              <a:ext uri="{FF2B5EF4-FFF2-40B4-BE49-F238E27FC236}">
                <a16:creationId xmlns:a16="http://schemas.microsoft.com/office/drawing/2014/main" id="{F4C4D6F8-0DFA-C544-8E48-3BD171DD90F9}"/>
              </a:ext>
            </a:extLst>
          </p:cNvPr>
          <p:cNvSpPr txBox="1">
            <a:spLocks/>
          </p:cNvSpPr>
          <p:nvPr/>
        </p:nvSpPr>
        <p:spPr>
          <a:xfrm>
            <a:off x="6181340" y="2885597"/>
            <a:ext cx="2242687" cy="2086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Motivation</a:t>
            </a:r>
          </a:p>
          <a:p>
            <a:r>
              <a:rPr lang="en-US" dirty="0"/>
              <a:t>Happiness</a:t>
            </a:r>
          </a:p>
          <a:p>
            <a:r>
              <a:rPr lang="en-US" dirty="0"/>
              <a:t>Attention</a:t>
            </a:r>
          </a:p>
        </p:txBody>
      </p:sp>
      <p:sp>
        <p:nvSpPr>
          <p:cNvPr id="14" name="Rectángulo redondeado 13">
            <a:extLst>
              <a:ext uri="{FF2B5EF4-FFF2-40B4-BE49-F238E27FC236}">
                <a16:creationId xmlns:a16="http://schemas.microsoft.com/office/drawing/2014/main" id="{6AFB11C1-5805-A848-AF7D-70C5A28E8988}"/>
              </a:ext>
            </a:extLst>
          </p:cNvPr>
          <p:cNvSpPr/>
          <p:nvPr/>
        </p:nvSpPr>
        <p:spPr>
          <a:xfrm>
            <a:off x="6094714" y="2190423"/>
            <a:ext cx="2415941" cy="59049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Internal States</a:t>
            </a:r>
          </a:p>
        </p:txBody>
      </p:sp>
      <p:sp>
        <p:nvSpPr>
          <p:cNvPr id="16" name="Marcador de contenido 2">
            <a:extLst>
              <a:ext uri="{FF2B5EF4-FFF2-40B4-BE49-F238E27FC236}">
                <a16:creationId xmlns:a16="http://schemas.microsoft.com/office/drawing/2014/main" id="{AC69D9DD-C2BC-1F4B-B1DA-31DCD8650820}"/>
              </a:ext>
            </a:extLst>
          </p:cNvPr>
          <p:cNvSpPr txBox="1">
            <a:spLocks/>
          </p:cNvSpPr>
          <p:nvPr/>
        </p:nvSpPr>
        <p:spPr>
          <a:xfrm>
            <a:off x="2930091" y="2885597"/>
            <a:ext cx="3165909" cy="2674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Openness</a:t>
            </a:r>
          </a:p>
          <a:p>
            <a:r>
              <a:rPr lang="en-US" dirty="0"/>
              <a:t>Conscientiousness</a:t>
            </a:r>
          </a:p>
          <a:p>
            <a:r>
              <a:rPr lang="en-US" dirty="0"/>
              <a:t>Extraversion</a:t>
            </a:r>
          </a:p>
          <a:p>
            <a:r>
              <a:rPr lang="en-US" dirty="0"/>
              <a:t>Agreeableness</a:t>
            </a:r>
          </a:p>
          <a:p>
            <a:r>
              <a:rPr lang="en-US" dirty="0"/>
              <a:t>Neuroticism</a:t>
            </a:r>
          </a:p>
        </p:txBody>
      </p:sp>
      <p:sp>
        <p:nvSpPr>
          <p:cNvPr id="17" name="Rectángulo redondeado 13">
            <a:extLst>
              <a:ext uri="{FF2B5EF4-FFF2-40B4-BE49-F238E27FC236}">
                <a16:creationId xmlns:a16="http://schemas.microsoft.com/office/drawing/2014/main" id="{710591C3-7615-8C4F-A642-25AE3FD2A4D9}"/>
              </a:ext>
            </a:extLst>
          </p:cNvPr>
          <p:cNvSpPr/>
          <p:nvPr/>
        </p:nvSpPr>
        <p:spPr>
          <a:xfrm>
            <a:off x="2930091" y="2190423"/>
            <a:ext cx="2415941" cy="590499"/>
          </a:xfrm>
          <a:prstGeom prst="round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Personality</a:t>
            </a:r>
          </a:p>
        </p:txBody>
      </p:sp>
    </p:spTree>
    <p:extLst>
      <p:ext uri="{BB962C8B-B14F-4D97-AF65-F5344CB8AC3E}">
        <p14:creationId xmlns:p14="http://schemas.microsoft.com/office/powerpoint/2010/main" val="4293144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522E069A-285C-C447-8783-10236175F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13</a:t>
            </a:fld>
            <a:endParaRPr lang="en-US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C1C88744-A278-F049-A48E-B28DB9E3A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noProof="1"/>
              <a:t>Agent Dynamics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73E25F6D-19DA-214F-A1ED-F8EEF39EEB16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5E85C32-DA10-3B40-8226-D17C9FB796EB}"/>
              </a:ext>
            </a:extLst>
          </p:cNvPr>
          <p:cNvSpPr txBox="1"/>
          <p:nvPr/>
        </p:nvSpPr>
        <p:spPr>
          <a:xfrm>
            <a:off x="432683" y="2588519"/>
            <a:ext cx="60730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Each Agent is a dynamic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Parameterized by its Personality Traits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Internal States define and are altered by Agents Behavior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53E95BBC-0300-D948-B9A8-8782509553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1524" y="1773802"/>
            <a:ext cx="4670840" cy="4499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781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522E069A-285C-C447-8783-10236175F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14</a:t>
            </a:fld>
            <a:endParaRPr lang="en-US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C1C88744-A278-F049-A48E-B28DB9E3A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noProof="1"/>
              <a:t>Group Dynamics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73E25F6D-19DA-214F-A1ED-F8EEF39EEB16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5E85C32-DA10-3B40-8226-D17C9FB796EB}"/>
              </a:ext>
            </a:extLst>
          </p:cNvPr>
          <p:cNvSpPr txBox="1"/>
          <p:nvPr/>
        </p:nvSpPr>
        <p:spPr>
          <a:xfrm>
            <a:off x="416781" y="2316324"/>
            <a:ext cx="607308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Agents interact with each other and the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Different Agent Ensembles have different Group dynamics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The system can cause emerging behaviors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C9A49B-BF7D-0D4B-A2B7-8B32983FC1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8256" y="2147508"/>
            <a:ext cx="46863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726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522E069A-285C-C447-8783-10236175F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35173"/>
            <a:ext cx="2743200" cy="365125"/>
          </a:xfrm>
        </p:spPr>
        <p:txBody>
          <a:bodyPr/>
          <a:lstStyle/>
          <a:p>
            <a:fld id="{2E5BE5A4-2ABC-B348-B4E7-5A53C6590C1D}" type="slidenum">
              <a:rPr lang="en-US" smtClean="0"/>
              <a:t>15</a:t>
            </a:fld>
            <a:endParaRPr lang="en-US" dirty="0"/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C1C88744-A278-F049-A48E-B28DB9E3A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94557"/>
            <a:ext cx="10515600" cy="1325563"/>
          </a:xfrm>
        </p:spPr>
        <p:txBody>
          <a:bodyPr/>
          <a:lstStyle/>
          <a:p>
            <a:r>
              <a:rPr lang="en-US" noProof="1"/>
              <a:t>Logic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73E25F6D-19DA-214F-A1ED-F8EEF39EEB16}"/>
              </a:ext>
            </a:extLst>
          </p:cNvPr>
          <p:cNvCxnSpPr>
            <a:cxnSpLocks/>
          </p:cNvCxnSpPr>
          <p:nvPr/>
        </p:nvCxnSpPr>
        <p:spPr>
          <a:xfrm>
            <a:off x="255069" y="758972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Marcador de contenido 2">
            <a:extLst>
              <a:ext uri="{FF2B5EF4-FFF2-40B4-BE49-F238E27FC236}">
                <a16:creationId xmlns:a16="http://schemas.microsoft.com/office/drawing/2014/main" id="{7FAD0F3B-6F18-D944-8D96-92520ABDE1CD}"/>
              </a:ext>
            </a:extLst>
          </p:cNvPr>
          <p:cNvSpPr txBox="1">
            <a:spLocks/>
          </p:cNvSpPr>
          <p:nvPr/>
        </p:nvSpPr>
        <p:spPr>
          <a:xfrm>
            <a:off x="365760" y="1772491"/>
            <a:ext cx="2242687" cy="20862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(M)</a:t>
            </a:r>
            <a:r>
              <a:rPr lang="en-US" dirty="0" err="1"/>
              <a:t>otivation</a:t>
            </a:r>
            <a:endParaRPr lang="en-US" dirty="0"/>
          </a:p>
          <a:p>
            <a:r>
              <a:rPr lang="en-US" dirty="0"/>
              <a:t>(H)</a:t>
            </a:r>
            <a:r>
              <a:rPr lang="en-US" dirty="0" err="1"/>
              <a:t>appiness</a:t>
            </a:r>
            <a:endParaRPr lang="en-US" dirty="0"/>
          </a:p>
        </p:txBody>
      </p:sp>
      <p:sp>
        <p:nvSpPr>
          <p:cNvPr id="11" name="Rectángulo redondeado 10">
            <a:extLst>
              <a:ext uri="{FF2B5EF4-FFF2-40B4-BE49-F238E27FC236}">
                <a16:creationId xmlns:a16="http://schemas.microsoft.com/office/drawing/2014/main" id="{F2421749-BD71-054F-979D-AE41DECE518A}"/>
              </a:ext>
            </a:extLst>
          </p:cNvPr>
          <p:cNvSpPr/>
          <p:nvPr/>
        </p:nvSpPr>
        <p:spPr>
          <a:xfrm>
            <a:off x="279134" y="1077317"/>
            <a:ext cx="2415941" cy="590499"/>
          </a:xfrm>
          <a:prstGeom prst="round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Internal States</a:t>
            </a:r>
          </a:p>
        </p:txBody>
      </p:sp>
      <p:sp>
        <p:nvSpPr>
          <p:cNvPr id="15" name="Marcador de contenido 2">
            <a:extLst>
              <a:ext uri="{FF2B5EF4-FFF2-40B4-BE49-F238E27FC236}">
                <a16:creationId xmlns:a16="http://schemas.microsoft.com/office/drawing/2014/main" id="{1D4EE71E-0473-E14F-94C9-B6A3ED0C26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96131" y="1772491"/>
            <a:ext cx="3165909" cy="2674036"/>
          </a:xfrm>
        </p:spPr>
        <p:txBody>
          <a:bodyPr/>
          <a:lstStyle/>
          <a:p>
            <a:r>
              <a:rPr lang="en-US" dirty="0"/>
              <a:t>Chat        </a:t>
            </a:r>
          </a:p>
          <a:p>
            <a:r>
              <a:rPr lang="en-US" dirty="0"/>
              <a:t>Take a break</a:t>
            </a:r>
          </a:p>
          <a:p>
            <a:r>
              <a:rPr lang="en-US" dirty="0"/>
              <a:t>Study alone</a:t>
            </a:r>
          </a:p>
          <a:p>
            <a:r>
              <a:rPr lang="en-US" dirty="0"/>
              <a:t>Study in groups</a:t>
            </a:r>
          </a:p>
          <a:p>
            <a:r>
              <a:rPr lang="en-US" dirty="0"/>
              <a:t>Quarrel</a:t>
            </a:r>
          </a:p>
        </p:txBody>
      </p:sp>
      <p:sp>
        <p:nvSpPr>
          <p:cNvPr id="18" name="Rectángulo redondeado 17">
            <a:extLst>
              <a:ext uri="{FF2B5EF4-FFF2-40B4-BE49-F238E27FC236}">
                <a16:creationId xmlns:a16="http://schemas.microsoft.com/office/drawing/2014/main" id="{B85D3A01-D782-5445-9ADB-BF25CC296561}"/>
              </a:ext>
            </a:extLst>
          </p:cNvPr>
          <p:cNvSpPr/>
          <p:nvPr/>
        </p:nvSpPr>
        <p:spPr>
          <a:xfrm>
            <a:off x="4496131" y="1077317"/>
            <a:ext cx="2415941" cy="59049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Behavior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1D375E31-6FD4-5940-89A0-1754790F3685}"/>
              </a:ext>
            </a:extLst>
          </p:cNvPr>
          <p:cNvSpPr txBox="1"/>
          <p:nvPr/>
        </p:nvSpPr>
        <p:spPr>
          <a:xfrm>
            <a:off x="7065838" y="1748169"/>
            <a:ext cx="5982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</a:t>
            </a:r>
            <a:r>
              <a:rPr lang="en-US" dirty="0"/>
              <a:t>  </a:t>
            </a:r>
          </a:p>
        </p:txBody>
      </p:sp>
      <p:pic>
        <p:nvPicPr>
          <p:cNvPr id="44" name="Imagen 43">
            <a:extLst>
              <a:ext uri="{FF2B5EF4-FFF2-40B4-BE49-F238E27FC236}">
                <a16:creationId xmlns:a16="http://schemas.microsoft.com/office/drawing/2014/main" id="{777DF5DE-3279-974E-AC3D-C2E41F5E99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3252" y="1835654"/>
            <a:ext cx="330200" cy="334225"/>
          </a:xfrm>
          <a:prstGeom prst="rect">
            <a:avLst/>
          </a:prstGeom>
        </p:spPr>
      </p:pic>
      <p:sp>
        <p:nvSpPr>
          <p:cNvPr id="45" name="CuadroTexto 44">
            <a:extLst>
              <a:ext uri="{FF2B5EF4-FFF2-40B4-BE49-F238E27FC236}">
                <a16:creationId xmlns:a16="http://schemas.microsoft.com/office/drawing/2014/main" id="{B7B56620-7395-4D4D-8313-858656AA007F}"/>
              </a:ext>
            </a:extLst>
          </p:cNvPr>
          <p:cNvSpPr txBox="1"/>
          <p:nvPr/>
        </p:nvSpPr>
        <p:spPr>
          <a:xfrm>
            <a:off x="7957733" y="1746601"/>
            <a:ext cx="514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</a:t>
            </a:r>
            <a:r>
              <a:rPr lang="en-US" dirty="0"/>
              <a:t>  </a:t>
            </a:r>
          </a:p>
        </p:txBody>
      </p:sp>
      <p:pic>
        <p:nvPicPr>
          <p:cNvPr id="46" name="Imagen 45">
            <a:extLst>
              <a:ext uri="{FF2B5EF4-FFF2-40B4-BE49-F238E27FC236}">
                <a16:creationId xmlns:a16="http://schemas.microsoft.com/office/drawing/2014/main" id="{C8546989-45C2-0B44-B43D-F15429E7C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6063" y="1835120"/>
            <a:ext cx="330200" cy="330200"/>
          </a:xfrm>
          <a:prstGeom prst="rect">
            <a:avLst/>
          </a:prstGeom>
        </p:spPr>
      </p:pic>
      <p:sp>
        <p:nvSpPr>
          <p:cNvPr id="47" name="Marcador de contenido 2">
            <a:extLst>
              <a:ext uri="{FF2B5EF4-FFF2-40B4-BE49-F238E27FC236}">
                <a16:creationId xmlns:a16="http://schemas.microsoft.com/office/drawing/2014/main" id="{6C01D398-9C7C-FD47-A70D-242793944810}"/>
              </a:ext>
            </a:extLst>
          </p:cNvPr>
          <p:cNvSpPr txBox="1">
            <a:spLocks/>
          </p:cNvSpPr>
          <p:nvPr/>
        </p:nvSpPr>
        <p:spPr>
          <a:xfrm>
            <a:off x="292444" y="3883013"/>
            <a:ext cx="3886629" cy="2674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(O)</a:t>
            </a:r>
            <a:r>
              <a:rPr lang="en-US" dirty="0" err="1"/>
              <a:t>penness</a:t>
            </a:r>
            <a:endParaRPr lang="en-US" dirty="0"/>
          </a:p>
          <a:p>
            <a:r>
              <a:rPr lang="en-US" dirty="0"/>
              <a:t>(C)</a:t>
            </a:r>
            <a:r>
              <a:rPr lang="en-US" dirty="0" err="1"/>
              <a:t>onscientiousness</a:t>
            </a:r>
            <a:endParaRPr lang="en-US" dirty="0"/>
          </a:p>
          <a:p>
            <a:r>
              <a:rPr lang="en-US" dirty="0"/>
              <a:t>(E)</a:t>
            </a:r>
            <a:r>
              <a:rPr lang="en-US" dirty="0" err="1"/>
              <a:t>xtraversion</a:t>
            </a:r>
            <a:endParaRPr lang="en-US" dirty="0"/>
          </a:p>
          <a:p>
            <a:r>
              <a:rPr lang="en-US" dirty="0"/>
              <a:t>(A)</a:t>
            </a:r>
            <a:r>
              <a:rPr lang="en-US" dirty="0" err="1"/>
              <a:t>greeableness</a:t>
            </a:r>
            <a:endParaRPr lang="en-US" dirty="0"/>
          </a:p>
          <a:p>
            <a:r>
              <a:rPr lang="en-US" dirty="0"/>
              <a:t>(N)</a:t>
            </a:r>
            <a:r>
              <a:rPr lang="en-US" dirty="0" err="1"/>
              <a:t>euroticism</a:t>
            </a:r>
            <a:endParaRPr lang="en-US" dirty="0"/>
          </a:p>
        </p:txBody>
      </p:sp>
      <p:sp>
        <p:nvSpPr>
          <p:cNvPr id="48" name="Rectángulo redondeado 47">
            <a:extLst>
              <a:ext uri="{FF2B5EF4-FFF2-40B4-BE49-F238E27FC236}">
                <a16:creationId xmlns:a16="http://schemas.microsoft.com/office/drawing/2014/main" id="{19F49793-C054-1B46-84D3-01CEFF512EC6}"/>
              </a:ext>
            </a:extLst>
          </p:cNvPr>
          <p:cNvSpPr/>
          <p:nvPr/>
        </p:nvSpPr>
        <p:spPr>
          <a:xfrm>
            <a:off x="292444" y="3187839"/>
            <a:ext cx="2415941" cy="590499"/>
          </a:xfrm>
          <a:prstGeom prst="round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Personality</a:t>
            </a:r>
          </a:p>
        </p:txBody>
      </p:sp>
      <p:pic>
        <p:nvPicPr>
          <p:cNvPr id="49" name="Imagen 48">
            <a:extLst>
              <a:ext uri="{FF2B5EF4-FFF2-40B4-BE49-F238E27FC236}">
                <a16:creationId xmlns:a16="http://schemas.microsoft.com/office/drawing/2014/main" id="{F4D5C64B-2C7D-7044-8CEB-611D52EF1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3410" y="1841369"/>
            <a:ext cx="330200" cy="330200"/>
          </a:xfrm>
          <a:prstGeom prst="rect">
            <a:avLst/>
          </a:prstGeom>
        </p:spPr>
      </p:pic>
      <p:sp>
        <p:nvSpPr>
          <p:cNvPr id="50" name="CuadroTexto 49">
            <a:extLst>
              <a:ext uri="{FF2B5EF4-FFF2-40B4-BE49-F238E27FC236}">
                <a16:creationId xmlns:a16="http://schemas.microsoft.com/office/drawing/2014/main" id="{A48D39DA-B4C7-C346-AE69-72739C5075BE}"/>
              </a:ext>
            </a:extLst>
          </p:cNvPr>
          <p:cNvSpPr txBox="1"/>
          <p:nvPr/>
        </p:nvSpPr>
        <p:spPr>
          <a:xfrm>
            <a:off x="8803797" y="1744859"/>
            <a:ext cx="46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</a:t>
            </a:r>
            <a:r>
              <a:rPr lang="en-US" dirty="0"/>
              <a:t>  </a:t>
            </a:r>
          </a:p>
        </p:txBody>
      </p:sp>
      <p:sp>
        <p:nvSpPr>
          <p:cNvPr id="51" name="CuadroTexto 50">
            <a:extLst>
              <a:ext uri="{FF2B5EF4-FFF2-40B4-BE49-F238E27FC236}">
                <a16:creationId xmlns:a16="http://schemas.microsoft.com/office/drawing/2014/main" id="{D8D589FB-B721-284E-931A-2CBA69B45859}"/>
              </a:ext>
            </a:extLst>
          </p:cNvPr>
          <p:cNvSpPr txBox="1"/>
          <p:nvPr/>
        </p:nvSpPr>
        <p:spPr>
          <a:xfrm>
            <a:off x="7076055" y="2285803"/>
            <a:ext cx="5982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</a:t>
            </a:r>
            <a:r>
              <a:rPr lang="en-US" dirty="0"/>
              <a:t>  </a:t>
            </a:r>
          </a:p>
        </p:txBody>
      </p:sp>
      <p:pic>
        <p:nvPicPr>
          <p:cNvPr id="52" name="Imagen 51">
            <a:extLst>
              <a:ext uri="{FF2B5EF4-FFF2-40B4-BE49-F238E27FC236}">
                <a16:creationId xmlns:a16="http://schemas.microsoft.com/office/drawing/2014/main" id="{B21C8F80-AC3F-C346-9BEA-742C9D9569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3469" y="2373288"/>
            <a:ext cx="330200" cy="334225"/>
          </a:xfrm>
          <a:prstGeom prst="rect">
            <a:avLst/>
          </a:prstGeom>
        </p:spPr>
      </p:pic>
      <p:sp>
        <p:nvSpPr>
          <p:cNvPr id="53" name="CuadroTexto 52">
            <a:extLst>
              <a:ext uri="{FF2B5EF4-FFF2-40B4-BE49-F238E27FC236}">
                <a16:creationId xmlns:a16="http://schemas.microsoft.com/office/drawing/2014/main" id="{B722ED5F-1265-9445-A8A2-280DF78E8D57}"/>
              </a:ext>
            </a:extLst>
          </p:cNvPr>
          <p:cNvSpPr txBox="1"/>
          <p:nvPr/>
        </p:nvSpPr>
        <p:spPr>
          <a:xfrm>
            <a:off x="7967950" y="2284235"/>
            <a:ext cx="514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</a:t>
            </a:r>
            <a:r>
              <a:rPr lang="en-US" dirty="0"/>
              <a:t>  </a:t>
            </a:r>
          </a:p>
        </p:txBody>
      </p:sp>
      <p:pic>
        <p:nvPicPr>
          <p:cNvPr id="54" name="Imagen 53">
            <a:extLst>
              <a:ext uri="{FF2B5EF4-FFF2-40B4-BE49-F238E27FC236}">
                <a16:creationId xmlns:a16="http://schemas.microsoft.com/office/drawing/2014/main" id="{A9F05BEE-8B3A-1844-AE57-F7261B096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280" y="2372754"/>
            <a:ext cx="330200" cy="330200"/>
          </a:xfrm>
          <a:prstGeom prst="rect">
            <a:avLst/>
          </a:prstGeom>
        </p:spPr>
      </p:pic>
      <p:sp>
        <p:nvSpPr>
          <p:cNvPr id="56" name="CuadroTexto 55">
            <a:extLst>
              <a:ext uri="{FF2B5EF4-FFF2-40B4-BE49-F238E27FC236}">
                <a16:creationId xmlns:a16="http://schemas.microsoft.com/office/drawing/2014/main" id="{C5573BAD-77FC-004D-AD62-F9924885ED45}"/>
              </a:ext>
            </a:extLst>
          </p:cNvPr>
          <p:cNvSpPr txBox="1"/>
          <p:nvPr/>
        </p:nvSpPr>
        <p:spPr>
          <a:xfrm>
            <a:off x="8821634" y="2282493"/>
            <a:ext cx="46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</a:t>
            </a:r>
            <a:r>
              <a:rPr lang="en-US" dirty="0"/>
              <a:t>  </a:t>
            </a:r>
          </a:p>
        </p:txBody>
      </p:sp>
      <p:pic>
        <p:nvPicPr>
          <p:cNvPr id="57" name="Imagen 56">
            <a:extLst>
              <a:ext uri="{FF2B5EF4-FFF2-40B4-BE49-F238E27FC236}">
                <a16:creationId xmlns:a16="http://schemas.microsoft.com/office/drawing/2014/main" id="{8F10F417-FD1B-634A-AD1D-716BBE725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8336" y="2385450"/>
            <a:ext cx="330200" cy="334225"/>
          </a:xfrm>
          <a:prstGeom prst="rect">
            <a:avLst/>
          </a:prstGeom>
        </p:spPr>
      </p:pic>
      <p:sp>
        <p:nvSpPr>
          <p:cNvPr id="58" name="CuadroTexto 57">
            <a:extLst>
              <a:ext uri="{FF2B5EF4-FFF2-40B4-BE49-F238E27FC236}">
                <a16:creationId xmlns:a16="http://schemas.microsoft.com/office/drawing/2014/main" id="{11F8832C-A92A-564A-8849-BCE66D4F37B6}"/>
              </a:ext>
            </a:extLst>
          </p:cNvPr>
          <p:cNvSpPr txBox="1"/>
          <p:nvPr/>
        </p:nvSpPr>
        <p:spPr>
          <a:xfrm>
            <a:off x="7089602" y="2803687"/>
            <a:ext cx="5982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</a:t>
            </a:r>
            <a:r>
              <a:rPr lang="en-US" dirty="0"/>
              <a:t>  </a:t>
            </a: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3EC73D70-2D60-F644-8E06-B4454629E86B}"/>
              </a:ext>
            </a:extLst>
          </p:cNvPr>
          <p:cNvSpPr txBox="1"/>
          <p:nvPr/>
        </p:nvSpPr>
        <p:spPr>
          <a:xfrm>
            <a:off x="7981497" y="2802119"/>
            <a:ext cx="514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</a:t>
            </a:r>
            <a:r>
              <a:rPr lang="en-US" dirty="0"/>
              <a:t>  </a:t>
            </a:r>
          </a:p>
        </p:txBody>
      </p:sp>
      <p:pic>
        <p:nvPicPr>
          <p:cNvPr id="61" name="Imagen 60">
            <a:extLst>
              <a:ext uri="{FF2B5EF4-FFF2-40B4-BE49-F238E27FC236}">
                <a16:creationId xmlns:a16="http://schemas.microsoft.com/office/drawing/2014/main" id="{4DCDA81E-58BC-7744-B763-2CA41C1681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9827" y="2890638"/>
            <a:ext cx="330200" cy="330200"/>
          </a:xfrm>
          <a:prstGeom prst="rect">
            <a:avLst/>
          </a:prstGeom>
        </p:spPr>
      </p:pic>
      <p:pic>
        <p:nvPicPr>
          <p:cNvPr id="62" name="Imagen 61">
            <a:extLst>
              <a:ext uri="{FF2B5EF4-FFF2-40B4-BE49-F238E27FC236}">
                <a16:creationId xmlns:a16="http://schemas.microsoft.com/office/drawing/2014/main" id="{D83C0E9A-7B8B-964F-8E1D-1B0D1E551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1883" y="2903334"/>
            <a:ext cx="330200" cy="334225"/>
          </a:xfrm>
          <a:prstGeom prst="rect">
            <a:avLst/>
          </a:prstGeom>
        </p:spPr>
      </p:pic>
      <p:sp>
        <p:nvSpPr>
          <p:cNvPr id="68" name="CuadroTexto 67">
            <a:extLst>
              <a:ext uri="{FF2B5EF4-FFF2-40B4-BE49-F238E27FC236}">
                <a16:creationId xmlns:a16="http://schemas.microsoft.com/office/drawing/2014/main" id="{28340ED4-8A49-BB48-9CC1-C3231412424C}"/>
              </a:ext>
            </a:extLst>
          </p:cNvPr>
          <p:cNvSpPr txBox="1"/>
          <p:nvPr/>
        </p:nvSpPr>
        <p:spPr>
          <a:xfrm>
            <a:off x="8830181" y="2814681"/>
            <a:ext cx="46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</a:t>
            </a:r>
            <a:r>
              <a:rPr lang="en-US" dirty="0"/>
              <a:t>  </a:t>
            </a:r>
          </a:p>
        </p:txBody>
      </p:sp>
      <p:pic>
        <p:nvPicPr>
          <p:cNvPr id="69" name="Imagen 68">
            <a:extLst>
              <a:ext uri="{FF2B5EF4-FFF2-40B4-BE49-F238E27FC236}">
                <a16:creationId xmlns:a16="http://schemas.microsoft.com/office/drawing/2014/main" id="{97B6EEA3-EA29-0B48-BD34-5098A982B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7797" y="2897501"/>
            <a:ext cx="330200" cy="330200"/>
          </a:xfrm>
          <a:prstGeom prst="rect">
            <a:avLst/>
          </a:prstGeom>
        </p:spPr>
      </p:pic>
      <p:pic>
        <p:nvPicPr>
          <p:cNvPr id="70" name="Imagen 69">
            <a:extLst>
              <a:ext uri="{FF2B5EF4-FFF2-40B4-BE49-F238E27FC236}">
                <a16:creationId xmlns:a16="http://schemas.microsoft.com/office/drawing/2014/main" id="{BDCF94DA-86D7-5346-82AD-1A2DD89691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5511" y="2906756"/>
            <a:ext cx="330200" cy="334225"/>
          </a:xfrm>
          <a:prstGeom prst="rect">
            <a:avLst/>
          </a:prstGeom>
        </p:spPr>
      </p:pic>
      <p:sp>
        <p:nvSpPr>
          <p:cNvPr id="71" name="CuadroTexto 70">
            <a:extLst>
              <a:ext uri="{FF2B5EF4-FFF2-40B4-BE49-F238E27FC236}">
                <a16:creationId xmlns:a16="http://schemas.microsoft.com/office/drawing/2014/main" id="{C8D52B78-1D42-5B4F-92C7-E66B00BF9774}"/>
              </a:ext>
            </a:extLst>
          </p:cNvPr>
          <p:cNvSpPr txBox="1"/>
          <p:nvPr/>
        </p:nvSpPr>
        <p:spPr>
          <a:xfrm>
            <a:off x="9766169" y="2818103"/>
            <a:ext cx="6639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Ns</a:t>
            </a:r>
            <a:r>
              <a:rPr lang="en-US" dirty="0"/>
              <a:t>  </a:t>
            </a:r>
          </a:p>
        </p:txBody>
      </p:sp>
      <p:sp>
        <p:nvSpPr>
          <p:cNvPr id="72" name="CuadroTexto 71">
            <a:extLst>
              <a:ext uri="{FF2B5EF4-FFF2-40B4-BE49-F238E27FC236}">
                <a16:creationId xmlns:a16="http://schemas.microsoft.com/office/drawing/2014/main" id="{E593CB9C-F9C7-094D-8473-15F282905168}"/>
              </a:ext>
            </a:extLst>
          </p:cNvPr>
          <p:cNvSpPr txBox="1"/>
          <p:nvPr/>
        </p:nvSpPr>
        <p:spPr>
          <a:xfrm>
            <a:off x="10780444" y="2824263"/>
            <a:ext cx="546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iT</a:t>
            </a:r>
            <a:r>
              <a:rPr lang="en-US" dirty="0"/>
              <a:t>  </a:t>
            </a:r>
          </a:p>
        </p:txBody>
      </p:sp>
      <p:sp>
        <p:nvSpPr>
          <p:cNvPr id="73" name="CuadroTexto 72">
            <a:extLst>
              <a:ext uri="{FF2B5EF4-FFF2-40B4-BE49-F238E27FC236}">
                <a16:creationId xmlns:a16="http://schemas.microsoft.com/office/drawing/2014/main" id="{F203CF2A-0601-DB42-88A1-D7D683666090}"/>
              </a:ext>
            </a:extLst>
          </p:cNvPr>
          <p:cNvSpPr txBox="1"/>
          <p:nvPr/>
        </p:nvSpPr>
        <p:spPr>
          <a:xfrm>
            <a:off x="7096810" y="3275715"/>
            <a:ext cx="5982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</a:t>
            </a:r>
            <a:r>
              <a:rPr lang="en-US" dirty="0"/>
              <a:t>  </a:t>
            </a:r>
          </a:p>
        </p:txBody>
      </p:sp>
      <p:sp>
        <p:nvSpPr>
          <p:cNvPr id="74" name="CuadroTexto 73">
            <a:extLst>
              <a:ext uri="{FF2B5EF4-FFF2-40B4-BE49-F238E27FC236}">
                <a16:creationId xmlns:a16="http://schemas.microsoft.com/office/drawing/2014/main" id="{16D99EB1-0101-AD4C-84F7-8B16EB2D3949}"/>
              </a:ext>
            </a:extLst>
          </p:cNvPr>
          <p:cNvSpPr txBox="1"/>
          <p:nvPr/>
        </p:nvSpPr>
        <p:spPr>
          <a:xfrm>
            <a:off x="7988705" y="3274147"/>
            <a:ext cx="514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</a:t>
            </a:r>
            <a:r>
              <a:rPr lang="en-US" dirty="0"/>
              <a:t>  </a:t>
            </a:r>
          </a:p>
        </p:txBody>
      </p:sp>
      <p:pic>
        <p:nvPicPr>
          <p:cNvPr id="75" name="Imagen 74">
            <a:extLst>
              <a:ext uri="{FF2B5EF4-FFF2-40B4-BE49-F238E27FC236}">
                <a16:creationId xmlns:a16="http://schemas.microsoft.com/office/drawing/2014/main" id="{E124D984-1DC4-F140-8A70-F4FE5B30A3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7035" y="3362666"/>
            <a:ext cx="330200" cy="330200"/>
          </a:xfrm>
          <a:prstGeom prst="rect">
            <a:avLst/>
          </a:prstGeom>
        </p:spPr>
      </p:pic>
      <p:sp>
        <p:nvSpPr>
          <p:cNvPr id="77" name="CuadroTexto 76">
            <a:extLst>
              <a:ext uri="{FF2B5EF4-FFF2-40B4-BE49-F238E27FC236}">
                <a16:creationId xmlns:a16="http://schemas.microsoft.com/office/drawing/2014/main" id="{CEF36B65-9B66-514D-A709-C1EB8408B997}"/>
              </a:ext>
            </a:extLst>
          </p:cNvPr>
          <p:cNvSpPr txBox="1"/>
          <p:nvPr/>
        </p:nvSpPr>
        <p:spPr>
          <a:xfrm>
            <a:off x="8837389" y="3286709"/>
            <a:ext cx="4651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</a:t>
            </a:r>
            <a:r>
              <a:rPr lang="en-US" dirty="0"/>
              <a:t>  </a:t>
            </a:r>
          </a:p>
        </p:txBody>
      </p:sp>
      <p:pic>
        <p:nvPicPr>
          <p:cNvPr id="78" name="Imagen 77">
            <a:extLst>
              <a:ext uri="{FF2B5EF4-FFF2-40B4-BE49-F238E27FC236}">
                <a16:creationId xmlns:a16="http://schemas.microsoft.com/office/drawing/2014/main" id="{42730897-307B-774F-A819-7FB67BADC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5005" y="3369529"/>
            <a:ext cx="330200" cy="330200"/>
          </a:xfrm>
          <a:prstGeom prst="rect">
            <a:avLst/>
          </a:prstGeom>
        </p:spPr>
      </p:pic>
      <p:sp>
        <p:nvSpPr>
          <p:cNvPr id="81" name="CuadroTexto 80">
            <a:extLst>
              <a:ext uri="{FF2B5EF4-FFF2-40B4-BE49-F238E27FC236}">
                <a16:creationId xmlns:a16="http://schemas.microsoft.com/office/drawing/2014/main" id="{5B7F220E-5F51-D345-84C7-6F33EC89B019}"/>
              </a:ext>
            </a:extLst>
          </p:cNvPr>
          <p:cNvSpPr txBox="1"/>
          <p:nvPr/>
        </p:nvSpPr>
        <p:spPr>
          <a:xfrm>
            <a:off x="10711452" y="3296291"/>
            <a:ext cx="6335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gT</a:t>
            </a:r>
            <a:r>
              <a:rPr lang="en-US" dirty="0"/>
              <a:t>  </a:t>
            </a:r>
          </a:p>
        </p:txBody>
      </p:sp>
      <p:pic>
        <p:nvPicPr>
          <p:cNvPr id="82" name="Imagen 81">
            <a:extLst>
              <a:ext uri="{FF2B5EF4-FFF2-40B4-BE49-F238E27FC236}">
                <a16:creationId xmlns:a16="http://schemas.microsoft.com/office/drawing/2014/main" id="{013A41FE-6229-5D4E-B4CB-0F3660663B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8336" y="3369529"/>
            <a:ext cx="330200" cy="330200"/>
          </a:xfrm>
          <a:prstGeom prst="rect">
            <a:avLst/>
          </a:prstGeom>
        </p:spPr>
      </p:pic>
      <p:sp>
        <p:nvSpPr>
          <p:cNvPr id="83" name="CuadroTexto 82">
            <a:extLst>
              <a:ext uri="{FF2B5EF4-FFF2-40B4-BE49-F238E27FC236}">
                <a16:creationId xmlns:a16="http://schemas.microsoft.com/office/drawing/2014/main" id="{B2B1BD1A-7452-C54C-A4B8-AE1A1B3569E8}"/>
              </a:ext>
            </a:extLst>
          </p:cNvPr>
          <p:cNvSpPr txBox="1"/>
          <p:nvPr/>
        </p:nvSpPr>
        <p:spPr>
          <a:xfrm>
            <a:off x="7096810" y="3802208"/>
            <a:ext cx="5982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</a:t>
            </a:r>
            <a:r>
              <a:rPr lang="en-US" dirty="0"/>
              <a:t>  </a:t>
            </a:r>
          </a:p>
        </p:txBody>
      </p:sp>
      <p:sp>
        <p:nvSpPr>
          <p:cNvPr id="84" name="CuadroTexto 83">
            <a:extLst>
              <a:ext uri="{FF2B5EF4-FFF2-40B4-BE49-F238E27FC236}">
                <a16:creationId xmlns:a16="http://schemas.microsoft.com/office/drawing/2014/main" id="{4F552194-8A25-8D4D-B690-4C9A0D2B260E}"/>
              </a:ext>
            </a:extLst>
          </p:cNvPr>
          <p:cNvSpPr txBox="1"/>
          <p:nvPr/>
        </p:nvSpPr>
        <p:spPr>
          <a:xfrm>
            <a:off x="7988705" y="3800640"/>
            <a:ext cx="5148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</a:t>
            </a:r>
            <a:r>
              <a:rPr lang="en-US" dirty="0"/>
              <a:t>  </a:t>
            </a:r>
          </a:p>
        </p:txBody>
      </p:sp>
      <p:pic>
        <p:nvPicPr>
          <p:cNvPr id="86" name="Imagen 85">
            <a:extLst>
              <a:ext uri="{FF2B5EF4-FFF2-40B4-BE49-F238E27FC236}">
                <a16:creationId xmlns:a16="http://schemas.microsoft.com/office/drawing/2014/main" id="{C7EB7AD2-3A63-494E-83FA-E6DEED3A7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5005" y="3896022"/>
            <a:ext cx="330200" cy="330200"/>
          </a:xfrm>
          <a:prstGeom prst="rect">
            <a:avLst/>
          </a:prstGeom>
        </p:spPr>
      </p:pic>
      <p:pic>
        <p:nvPicPr>
          <p:cNvPr id="87" name="Imagen 86">
            <a:extLst>
              <a:ext uri="{FF2B5EF4-FFF2-40B4-BE49-F238E27FC236}">
                <a16:creationId xmlns:a16="http://schemas.microsoft.com/office/drawing/2014/main" id="{7C11B675-98DD-5A48-9525-7ECF043326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3350" y="3894009"/>
            <a:ext cx="330200" cy="334225"/>
          </a:xfrm>
          <a:prstGeom prst="rect">
            <a:avLst/>
          </a:prstGeom>
        </p:spPr>
      </p:pic>
      <p:cxnSp>
        <p:nvCxnSpPr>
          <p:cNvPr id="88" name="Conector recto 87">
            <a:extLst>
              <a:ext uri="{FF2B5EF4-FFF2-40B4-BE49-F238E27FC236}">
                <a16:creationId xmlns:a16="http://schemas.microsoft.com/office/drawing/2014/main" id="{D6CAC68C-B0B8-FE49-B8F0-4F90856AEB32}"/>
              </a:ext>
            </a:extLst>
          </p:cNvPr>
          <p:cNvCxnSpPr>
            <a:cxnSpLocks/>
          </p:cNvCxnSpPr>
          <p:nvPr/>
        </p:nvCxnSpPr>
        <p:spPr>
          <a:xfrm>
            <a:off x="3901440" y="1715688"/>
            <a:ext cx="0" cy="417981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Marcador de contenido 2">
            <a:extLst>
              <a:ext uri="{FF2B5EF4-FFF2-40B4-BE49-F238E27FC236}">
                <a16:creationId xmlns:a16="http://schemas.microsoft.com/office/drawing/2014/main" id="{DEBCC719-E17B-FC44-9F0A-AB7E28416EC2}"/>
              </a:ext>
            </a:extLst>
          </p:cNvPr>
          <p:cNvSpPr txBox="1">
            <a:spLocks/>
          </p:cNvSpPr>
          <p:nvPr/>
        </p:nvSpPr>
        <p:spPr>
          <a:xfrm>
            <a:off x="4531208" y="5325526"/>
            <a:ext cx="3165909" cy="1246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Chat        </a:t>
            </a:r>
          </a:p>
          <a:p>
            <a:r>
              <a:rPr lang="en-US" dirty="0"/>
              <a:t>Quarrel</a:t>
            </a:r>
          </a:p>
        </p:txBody>
      </p:sp>
      <p:sp>
        <p:nvSpPr>
          <p:cNvPr id="93" name="Rectángulo redondeado 92">
            <a:extLst>
              <a:ext uri="{FF2B5EF4-FFF2-40B4-BE49-F238E27FC236}">
                <a16:creationId xmlns:a16="http://schemas.microsoft.com/office/drawing/2014/main" id="{B05D8CFD-34B1-F94A-B324-C892E17F367B}"/>
              </a:ext>
            </a:extLst>
          </p:cNvPr>
          <p:cNvSpPr/>
          <p:nvPr/>
        </p:nvSpPr>
        <p:spPr>
          <a:xfrm>
            <a:off x="4531208" y="4630352"/>
            <a:ext cx="2415941" cy="59049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Interaction</a:t>
            </a:r>
          </a:p>
        </p:txBody>
      </p:sp>
      <p:sp>
        <p:nvSpPr>
          <p:cNvPr id="94" name="CuadroTexto 93">
            <a:extLst>
              <a:ext uri="{FF2B5EF4-FFF2-40B4-BE49-F238E27FC236}">
                <a16:creationId xmlns:a16="http://schemas.microsoft.com/office/drawing/2014/main" id="{540E4577-69B9-284E-9755-4F1D95BCBCB4}"/>
              </a:ext>
            </a:extLst>
          </p:cNvPr>
          <p:cNvSpPr txBox="1"/>
          <p:nvPr/>
        </p:nvSpPr>
        <p:spPr>
          <a:xfrm>
            <a:off x="6163655" y="5301204"/>
            <a:ext cx="481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r>
              <a:rPr lang="en-US" dirty="0"/>
              <a:t>  </a:t>
            </a:r>
          </a:p>
        </p:txBody>
      </p:sp>
      <p:pic>
        <p:nvPicPr>
          <p:cNvPr id="95" name="Imagen 94">
            <a:extLst>
              <a:ext uri="{FF2B5EF4-FFF2-40B4-BE49-F238E27FC236}">
                <a16:creationId xmlns:a16="http://schemas.microsoft.com/office/drawing/2014/main" id="{63E27655-EA66-D944-ACF0-33ED2FB6BC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069" y="5388689"/>
            <a:ext cx="330200" cy="334225"/>
          </a:xfrm>
          <a:prstGeom prst="rect">
            <a:avLst/>
          </a:prstGeom>
        </p:spPr>
      </p:pic>
      <p:sp>
        <p:nvSpPr>
          <p:cNvPr id="100" name="CuadroTexto 99">
            <a:extLst>
              <a:ext uri="{FF2B5EF4-FFF2-40B4-BE49-F238E27FC236}">
                <a16:creationId xmlns:a16="http://schemas.microsoft.com/office/drawing/2014/main" id="{24A3AF16-1A36-994D-BDF8-9B45CE1D02E4}"/>
              </a:ext>
            </a:extLst>
          </p:cNvPr>
          <p:cNvSpPr txBox="1"/>
          <p:nvPr/>
        </p:nvSpPr>
        <p:spPr>
          <a:xfrm>
            <a:off x="6165595" y="5812977"/>
            <a:ext cx="4988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</a:t>
            </a:r>
            <a:r>
              <a:rPr lang="en-US" dirty="0"/>
              <a:t>  </a:t>
            </a:r>
          </a:p>
        </p:txBody>
      </p:sp>
      <p:pic>
        <p:nvPicPr>
          <p:cNvPr id="101" name="Imagen 100">
            <a:extLst>
              <a:ext uri="{FF2B5EF4-FFF2-40B4-BE49-F238E27FC236}">
                <a16:creationId xmlns:a16="http://schemas.microsoft.com/office/drawing/2014/main" id="{1C926B77-1629-3846-9E01-865441E439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009" y="5900462"/>
            <a:ext cx="330200" cy="334225"/>
          </a:xfrm>
          <a:prstGeom prst="rect">
            <a:avLst/>
          </a:prstGeom>
        </p:spPr>
      </p:pic>
      <p:sp>
        <p:nvSpPr>
          <p:cNvPr id="106" name="Marcador de contenido 2">
            <a:extLst>
              <a:ext uri="{FF2B5EF4-FFF2-40B4-BE49-F238E27FC236}">
                <a16:creationId xmlns:a16="http://schemas.microsoft.com/office/drawing/2014/main" id="{E51B25E9-4F13-DC43-B4F3-2CD98E3BDE77}"/>
              </a:ext>
            </a:extLst>
          </p:cNvPr>
          <p:cNvSpPr txBox="1">
            <a:spLocks/>
          </p:cNvSpPr>
          <p:nvPr/>
        </p:nvSpPr>
        <p:spPr>
          <a:xfrm>
            <a:off x="7536783" y="5319731"/>
            <a:ext cx="3165909" cy="12460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Action Duration        </a:t>
            </a:r>
          </a:p>
          <a:p>
            <a:r>
              <a:rPr lang="en-US" dirty="0"/>
              <a:t>Attention</a:t>
            </a:r>
          </a:p>
        </p:txBody>
      </p:sp>
      <p:sp>
        <p:nvSpPr>
          <p:cNvPr id="107" name="Rectángulo redondeado 106">
            <a:extLst>
              <a:ext uri="{FF2B5EF4-FFF2-40B4-BE49-F238E27FC236}">
                <a16:creationId xmlns:a16="http://schemas.microsoft.com/office/drawing/2014/main" id="{985D2855-13D9-394D-B08B-1F7FCDAE7B1C}"/>
              </a:ext>
            </a:extLst>
          </p:cNvPr>
          <p:cNvSpPr/>
          <p:nvPr/>
        </p:nvSpPr>
        <p:spPr>
          <a:xfrm>
            <a:off x="7607726" y="4624557"/>
            <a:ext cx="2415941" cy="590499"/>
          </a:xfrm>
          <a:prstGeom prst="roundRect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Other</a:t>
            </a:r>
          </a:p>
        </p:txBody>
      </p:sp>
      <p:sp>
        <p:nvSpPr>
          <p:cNvPr id="108" name="CuadroTexto 107">
            <a:extLst>
              <a:ext uri="{FF2B5EF4-FFF2-40B4-BE49-F238E27FC236}">
                <a16:creationId xmlns:a16="http://schemas.microsoft.com/office/drawing/2014/main" id="{A888071A-9043-2E42-B2F4-C7BBCD4F5427}"/>
              </a:ext>
            </a:extLst>
          </p:cNvPr>
          <p:cNvSpPr txBox="1"/>
          <p:nvPr/>
        </p:nvSpPr>
        <p:spPr>
          <a:xfrm>
            <a:off x="10312235" y="5295409"/>
            <a:ext cx="481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r>
              <a:rPr lang="en-US" dirty="0"/>
              <a:t>  </a:t>
            </a:r>
          </a:p>
        </p:txBody>
      </p:sp>
      <p:sp>
        <p:nvSpPr>
          <p:cNvPr id="110" name="CuadroTexto 109">
            <a:extLst>
              <a:ext uri="{FF2B5EF4-FFF2-40B4-BE49-F238E27FC236}">
                <a16:creationId xmlns:a16="http://schemas.microsoft.com/office/drawing/2014/main" id="{7F2AF9BC-30F0-9C4B-8575-3067841BEDE8}"/>
              </a:ext>
            </a:extLst>
          </p:cNvPr>
          <p:cNvSpPr txBox="1"/>
          <p:nvPr/>
        </p:nvSpPr>
        <p:spPr>
          <a:xfrm>
            <a:off x="9171170" y="5807182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</a:t>
            </a:r>
          </a:p>
        </p:txBody>
      </p:sp>
      <p:pic>
        <p:nvPicPr>
          <p:cNvPr id="112" name="Imagen 111">
            <a:extLst>
              <a:ext uri="{FF2B5EF4-FFF2-40B4-BE49-F238E27FC236}">
                <a16:creationId xmlns:a16="http://schemas.microsoft.com/office/drawing/2014/main" id="{8C00D259-A363-0C42-9DF0-EAC6AF5F0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5598" y="5367899"/>
            <a:ext cx="330200" cy="330200"/>
          </a:xfrm>
          <a:prstGeom prst="rect">
            <a:avLst/>
          </a:prstGeom>
        </p:spPr>
      </p:pic>
      <p:sp>
        <p:nvSpPr>
          <p:cNvPr id="113" name="CuadroTexto 112">
            <a:extLst>
              <a:ext uri="{FF2B5EF4-FFF2-40B4-BE49-F238E27FC236}">
                <a16:creationId xmlns:a16="http://schemas.microsoft.com/office/drawing/2014/main" id="{E59FC434-A0A3-644F-8C7A-FB4F5527C692}"/>
              </a:ext>
            </a:extLst>
          </p:cNvPr>
          <p:cNvSpPr txBox="1"/>
          <p:nvPr/>
        </p:nvSpPr>
        <p:spPr>
          <a:xfrm>
            <a:off x="9503741" y="5812524"/>
            <a:ext cx="4812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</a:t>
            </a:r>
            <a:r>
              <a:rPr lang="en-US" dirty="0"/>
              <a:t>  </a:t>
            </a:r>
          </a:p>
        </p:txBody>
      </p:sp>
      <p:pic>
        <p:nvPicPr>
          <p:cNvPr id="114" name="Imagen 113">
            <a:extLst>
              <a:ext uri="{FF2B5EF4-FFF2-40B4-BE49-F238E27FC236}">
                <a16:creationId xmlns:a16="http://schemas.microsoft.com/office/drawing/2014/main" id="{E5B84B44-359E-3A4E-A0FA-14908C111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7104" y="5885014"/>
            <a:ext cx="330200" cy="330200"/>
          </a:xfrm>
          <a:prstGeom prst="rect">
            <a:avLst/>
          </a:prstGeom>
        </p:spPr>
      </p:pic>
      <p:sp>
        <p:nvSpPr>
          <p:cNvPr id="115" name="CuadroTexto 114">
            <a:extLst>
              <a:ext uri="{FF2B5EF4-FFF2-40B4-BE49-F238E27FC236}">
                <a16:creationId xmlns:a16="http://schemas.microsoft.com/office/drawing/2014/main" id="{7EC21AA5-F62A-8E45-8EF8-308478EE04B3}"/>
              </a:ext>
            </a:extLst>
          </p:cNvPr>
          <p:cNvSpPr txBox="1"/>
          <p:nvPr/>
        </p:nvSpPr>
        <p:spPr>
          <a:xfrm>
            <a:off x="10286590" y="5802863"/>
            <a:ext cx="5982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M</a:t>
            </a:r>
            <a:r>
              <a:rPr lang="en-US" dirty="0"/>
              <a:t>  </a:t>
            </a:r>
          </a:p>
        </p:txBody>
      </p:sp>
      <p:pic>
        <p:nvPicPr>
          <p:cNvPr id="116" name="Imagen 115">
            <a:extLst>
              <a:ext uri="{FF2B5EF4-FFF2-40B4-BE49-F238E27FC236}">
                <a16:creationId xmlns:a16="http://schemas.microsoft.com/office/drawing/2014/main" id="{F8746B6E-14DC-AF4E-8D4A-50DB4F53ED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4785" y="5896677"/>
            <a:ext cx="330200" cy="330200"/>
          </a:xfrm>
          <a:prstGeom prst="rect">
            <a:avLst/>
          </a:prstGeom>
        </p:spPr>
      </p:pic>
      <p:pic>
        <p:nvPicPr>
          <p:cNvPr id="117" name="Imagen 116">
            <a:extLst>
              <a:ext uri="{FF2B5EF4-FFF2-40B4-BE49-F238E27FC236}">
                <a16:creationId xmlns:a16="http://schemas.microsoft.com/office/drawing/2014/main" id="{A9C2DE42-D137-B446-B415-87F36FF6DB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2090" y="5915371"/>
            <a:ext cx="330200" cy="334225"/>
          </a:xfrm>
          <a:prstGeom prst="rect">
            <a:avLst/>
          </a:prstGeom>
        </p:spPr>
      </p:pic>
      <p:sp>
        <p:nvSpPr>
          <p:cNvPr id="118" name="CuadroTexto 117">
            <a:extLst>
              <a:ext uri="{FF2B5EF4-FFF2-40B4-BE49-F238E27FC236}">
                <a16:creationId xmlns:a16="http://schemas.microsoft.com/office/drawing/2014/main" id="{2BDB19F9-74F6-AD44-9B86-C6EC3C69EA37}"/>
              </a:ext>
            </a:extLst>
          </p:cNvPr>
          <p:cNvSpPr txBox="1"/>
          <p:nvPr/>
        </p:nvSpPr>
        <p:spPr>
          <a:xfrm>
            <a:off x="11162748" y="5818835"/>
            <a:ext cx="6639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Ns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402135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675884-E00F-CB4F-BD68-56AAC40BA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8590" y="2766218"/>
            <a:ext cx="8354820" cy="1325563"/>
          </a:xfrm>
        </p:spPr>
        <p:txBody>
          <a:bodyPr>
            <a:normAutofit/>
          </a:bodyPr>
          <a:lstStyle/>
          <a:p>
            <a:r>
              <a:rPr lang="en-US" dirty="0"/>
              <a:t>How different personalities effect</a:t>
            </a:r>
            <a:br>
              <a:rPr lang="en-US" dirty="0"/>
            </a:br>
            <a:r>
              <a:rPr lang="en-US" dirty="0"/>
              <a:t>classroom attention and happiness?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C80C237-6661-DC45-9AC6-F81763462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1207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2CA6A83-75B4-304A-91AC-15DBAEA22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17</a:t>
            </a:fld>
            <a:endParaRPr lang="en-US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90036034-B347-7C4A-B85D-64FAA99C2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Three phase Analysis</a:t>
            </a:r>
          </a:p>
        </p:txBody>
      </p:sp>
      <p:cxnSp>
        <p:nvCxnSpPr>
          <p:cNvPr id="14" name="Conector recto 13">
            <a:extLst>
              <a:ext uri="{FF2B5EF4-FFF2-40B4-BE49-F238E27FC236}">
                <a16:creationId xmlns:a16="http://schemas.microsoft.com/office/drawing/2014/main" id="{49C8E3B2-055F-C24C-8040-B43EAE7C2E76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>
            <a:extLst>
              <a:ext uri="{FF2B5EF4-FFF2-40B4-BE49-F238E27FC236}">
                <a16:creationId xmlns:a16="http://schemas.microsoft.com/office/drawing/2014/main" id="{3983A993-31DB-4444-834D-0430BDF16BDA}"/>
              </a:ext>
            </a:extLst>
          </p:cNvPr>
          <p:cNvSpPr txBox="1"/>
          <p:nvPr/>
        </p:nvSpPr>
        <p:spPr>
          <a:xfrm>
            <a:off x="1629343" y="4573956"/>
            <a:ext cx="2480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the behavior of one set of agents?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8BA057BC-CE32-6844-9B0E-61F1FDC6B010}"/>
              </a:ext>
            </a:extLst>
          </p:cNvPr>
          <p:cNvSpPr txBox="1"/>
          <p:nvPr/>
        </p:nvSpPr>
        <p:spPr>
          <a:xfrm>
            <a:off x="4657255" y="4568164"/>
            <a:ext cx="24806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is the average happiness and attention of a combination of personalities?</a:t>
            </a:r>
          </a:p>
        </p:txBody>
      </p:sp>
      <p:sp>
        <p:nvSpPr>
          <p:cNvPr id="19" name="CuadroTexto 18">
            <a:extLst>
              <a:ext uri="{FF2B5EF4-FFF2-40B4-BE49-F238E27FC236}">
                <a16:creationId xmlns:a16="http://schemas.microsoft.com/office/drawing/2014/main" id="{CB855519-EA59-E944-A361-5AAD9C1FC9B5}"/>
              </a:ext>
            </a:extLst>
          </p:cNvPr>
          <p:cNvSpPr txBox="1"/>
          <p:nvPr/>
        </p:nvSpPr>
        <p:spPr>
          <a:xfrm>
            <a:off x="7685167" y="4551988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do different personality combinations compare to each other?</a:t>
            </a:r>
          </a:p>
        </p:txBody>
      </p:sp>
      <p:pic>
        <p:nvPicPr>
          <p:cNvPr id="23" name="Imagen 22">
            <a:extLst>
              <a:ext uri="{FF2B5EF4-FFF2-40B4-BE49-F238E27FC236}">
                <a16:creationId xmlns:a16="http://schemas.microsoft.com/office/drawing/2014/main" id="{06564D4A-9B9D-6D41-B30B-F6F6DEF26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343" y="1998694"/>
            <a:ext cx="8301429" cy="219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9197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C190516-5B47-184A-A31C-E18615852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18</a:t>
            </a:fld>
            <a:endParaRPr lang="en-U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FEB4529E-610D-8D47-8927-701245AE0A5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Simulation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D94DF37-7F69-0D49-AA0A-69F41F06AC24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uadroTexto 14">
            <a:extLst>
              <a:ext uri="{FF2B5EF4-FFF2-40B4-BE49-F238E27FC236}">
                <a16:creationId xmlns:a16="http://schemas.microsoft.com/office/drawing/2014/main" id="{0C3E4C2F-B361-1543-9E92-BB326B5AC4A4}"/>
              </a:ext>
            </a:extLst>
          </p:cNvPr>
          <p:cNvSpPr txBox="1"/>
          <p:nvPr/>
        </p:nvSpPr>
        <p:spPr>
          <a:xfrm>
            <a:off x="8126395" y="546072"/>
            <a:ext cx="2480645" cy="64633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What is the behavior of one set of agents?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B11EC91-DA1D-1A4A-B25C-9514F87B7F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38" y="1788474"/>
            <a:ext cx="11934124" cy="435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242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675884-E00F-CB4F-BD68-56AAC40BA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8590" y="2766218"/>
            <a:ext cx="8354820" cy="1325563"/>
          </a:xfrm>
        </p:spPr>
        <p:txBody>
          <a:bodyPr>
            <a:normAutofit/>
          </a:bodyPr>
          <a:lstStyle/>
          <a:p>
            <a:r>
              <a:rPr lang="en-US" dirty="0"/>
              <a:t>How different personalities effect</a:t>
            </a:r>
            <a:br>
              <a:rPr lang="en-US" dirty="0"/>
            </a:br>
            <a:r>
              <a:rPr lang="en-US" dirty="0"/>
              <a:t>classroom attention and happiness?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C80C237-6661-DC45-9AC6-F81763462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101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C190516-5B47-184A-A31C-E18615852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FEB4529E-610D-8D47-8927-701245AE0A5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Experiment</a:t>
            </a:r>
            <a:endParaRPr lang="en-US" sz="2000" dirty="0"/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D94DF37-7F69-0D49-AA0A-69F41F06AC24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n 10">
            <a:extLst>
              <a:ext uri="{FF2B5EF4-FFF2-40B4-BE49-F238E27FC236}">
                <a16:creationId xmlns:a16="http://schemas.microsoft.com/office/drawing/2014/main" id="{9D377B0F-0BEE-1441-9BB5-151FEC571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9982" y="1690688"/>
            <a:ext cx="10515599" cy="4549178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37B5299D-20F2-F145-AA14-E99A92171E89}"/>
              </a:ext>
            </a:extLst>
          </p:cNvPr>
          <p:cNvSpPr txBox="1"/>
          <p:nvPr/>
        </p:nvSpPr>
        <p:spPr>
          <a:xfrm>
            <a:off x="7651514" y="257974"/>
            <a:ext cx="3485718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What is the average happiness and attention of a combination of personalities?</a:t>
            </a:r>
          </a:p>
        </p:txBody>
      </p:sp>
    </p:spTree>
    <p:extLst>
      <p:ext uri="{BB962C8B-B14F-4D97-AF65-F5344CB8AC3E}">
        <p14:creationId xmlns:p14="http://schemas.microsoft.com/office/powerpoint/2010/main" val="9397304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C190516-5B47-184A-A31C-E18615852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20</a:t>
            </a:fld>
            <a:endParaRPr lang="en-U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FEB4529E-610D-8D47-8927-701245AE0A5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Study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D94DF37-7F69-0D49-AA0A-69F41F06AC24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8390E9BA-B123-C948-B565-3C17A5EC752C}"/>
              </a:ext>
            </a:extLst>
          </p:cNvPr>
          <p:cNvSpPr txBox="1"/>
          <p:nvPr/>
        </p:nvSpPr>
        <p:spPr>
          <a:xfrm>
            <a:off x="8368560" y="365125"/>
            <a:ext cx="2743200" cy="92333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How do different personality combinations compare to each other?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FF6FD9E5-3139-B24E-AB40-396D33B16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904" y="2010285"/>
            <a:ext cx="9674192" cy="352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2937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C190516-5B47-184A-A31C-E18615852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21</a:t>
            </a:fld>
            <a:endParaRPr lang="en-U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FEB4529E-610D-8D47-8927-701245AE0A5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Results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D94DF37-7F69-0D49-AA0A-69F41F06AC24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6957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C190516-5B47-184A-A31C-E18615852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22</a:t>
            </a:fld>
            <a:endParaRPr lang="en-U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FEB4529E-610D-8D47-8927-701245AE0A5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Outlook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3D94DF37-7F69-0D49-AA0A-69F41F06AC24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67487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C190516-5B47-184A-A31C-E18615852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23</a:t>
            </a:fld>
            <a:endParaRPr lang="en-US" dirty="0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FEB4529E-610D-8D47-8927-701245AE0A5A}"/>
              </a:ext>
            </a:extLst>
          </p:cNvPr>
          <p:cNvSpPr txBox="1">
            <a:spLocks/>
          </p:cNvSpPr>
          <p:nvPr/>
        </p:nvSpPr>
        <p:spPr>
          <a:xfrm>
            <a:off x="838200" y="291582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Thank you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0DD2C71-9051-984B-BE6F-040C53A23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9289" y="507923"/>
            <a:ext cx="3232559" cy="63740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2C8ED9D-A57E-844B-BF3C-2D53CCED9566}"/>
              </a:ext>
            </a:extLst>
          </p:cNvPr>
          <p:cNvSpPr txBox="1"/>
          <p:nvPr/>
        </p:nvSpPr>
        <p:spPr>
          <a:xfrm>
            <a:off x="4735630" y="1192755"/>
            <a:ext cx="43558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US"/>
              <a:t>Máster Universitario en Inteligencia Artificial</a:t>
            </a:r>
          </a:p>
          <a:p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BF3A3C9-35E2-6E4D-9C1A-E07099945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2711" y="2222063"/>
            <a:ext cx="1235777" cy="1694780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CF11DD8-95AD-9A47-892B-5051883BF96E}"/>
              </a:ext>
            </a:extLst>
          </p:cNvPr>
          <p:cNvSpPr txBox="1"/>
          <p:nvPr/>
        </p:nvSpPr>
        <p:spPr>
          <a:xfrm>
            <a:off x="4686493" y="2762080"/>
            <a:ext cx="31772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Prof. Dr. Michael Kickmeier-Rust</a:t>
            </a:r>
          </a:p>
          <a:p>
            <a:r>
              <a:rPr lang="en-US" dirty="0"/>
              <a:t>(Supervisor)</a:t>
            </a:r>
          </a:p>
        </p:txBody>
      </p:sp>
    </p:spTree>
    <p:extLst>
      <p:ext uri="{BB962C8B-B14F-4D97-AF65-F5344CB8AC3E}">
        <p14:creationId xmlns:p14="http://schemas.microsoft.com/office/powerpoint/2010/main" val="3434805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C80C237-6661-DC45-9AC6-F81763462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8660306-DF16-A34E-8A43-9FD1D023EE2F}"/>
              </a:ext>
            </a:extLst>
          </p:cNvPr>
          <p:cNvSpPr txBox="1"/>
          <p:nvPr/>
        </p:nvSpPr>
        <p:spPr>
          <a:xfrm>
            <a:off x="873980" y="751343"/>
            <a:ext cx="9812573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Content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Agent based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Big Five Personality Traits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Breakfastclub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068175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EF6282-0252-ED48-A62B-4C4C7C639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based models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07075451-99A6-DE45-82A3-69461A87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3</a:t>
            </a:fld>
            <a:endParaRPr lang="en-US" dirty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A0CC4695-453B-B448-A8C5-7C618AB3114D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BDDAEF19-26CB-7B4D-BB82-1062B9541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2988"/>
            <a:ext cx="10515600" cy="261120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endParaRPr lang="en-US" u="sng" dirty="0"/>
          </a:p>
          <a:p>
            <a:endParaRPr lang="en-US" u="sng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73C517B-69F1-2C45-9E49-B2040BFD9722}"/>
              </a:ext>
            </a:extLst>
          </p:cNvPr>
          <p:cNvSpPr txBox="1"/>
          <p:nvPr/>
        </p:nvSpPr>
        <p:spPr>
          <a:xfrm>
            <a:off x="838200" y="1690688"/>
            <a:ext cx="1014252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An </a:t>
            </a:r>
            <a:r>
              <a:rPr lang="en-US" sz="2800" b="1" dirty="0"/>
              <a:t>agent-based model (ABM) </a:t>
            </a:r>
            <a:r>
              <a:rPr lang="en-US" sz="2800" dirty="0"/>
              <a:t>is a class of computational models for</a:t>
            </a:r>
          </a:p>
          <a:p>
            <a:r>
              <a:rPr lang="en-US" sz="2800" dirty="0"/>
              <a:t>simulating the </a:t>
            </a:r>
            <a:r>
              <a:rPr lang="en-US" sz="2800" u="sng" dirty="0"/>
              <a:t>actions and interactions </a:t>
            </a:r>
            <a:r>
              <a:rPr lang="en-US" sz="2800" dirty="0"/>
              <a:t>of </a:t>
            </a:r>
            <a:r>
              <a:rPr lang="en-US" sz="2800" u="sng" dirty="0"/>
              <a:t>autonomous agents</a:t>
            </a:r>
            <a:r>
              <a:rPr lang="en-US" sz="2800" dirty="0"/>
              <a:t> (both</a:t>
            </a:r>
          </a:p>
          <a:p>
            <a:r>
              <a:rPr lang="en-US" sz="2800" dirty="0"/>
              <a:t>individual or collective entities such as organizations or groups) with</a:t>
            </a:r>
          </a:p>
          <a:p>
            <a:r>
              <a:rPr lang="en-US" sz="2800" dirty="0"/>
              <a:t>a view to assessing their effects on </a:t>
            </a:r>
            <a:r>
              <a:rPr lang="en-US" sz="2800" u="sng" dirty="0"/>
              <a:t>the system as a whole</a:t>
            </a:r>
            <a:r>
              <a:rPr lang="en-US" sz="2800" dirty="0"/>
              <a:t>.  </a:t>
            </a:r>
          </a:p>
          <a:p>
            <a:pPr lvl="1"/>
            <a:r>
              <a:rPr lang="en-US" sz="2800" dirty="0"/>
              <a:t>									- Wikipedia</a:t>
            </a:r>
          </a:p>
          <a:p>
            <a:endParaRPr lang="en-US" sz="2800" dirty="0"/>
          </a:p>
          <a:p>
            <a:r>
              <a:rPr lang="en-US" sz="2800" dirty="0"/>
              <a:t>Applied in various fields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Biology (e.g. epidemics)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Economics (e.g. Stock Trade)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Social Studies (e.g. Social Networks)</a:t>
            </a:r>
          </a:p>
        </p:txBody>
      </p:sp>
    </p:spTree>
    <p:extLst>
      <p:ext uri="{BB962C8B-B14F-4D97-AF65-F5344CB8AC3E}">
        <p14:creationId xmlns:p14="http://schemas.microsoft.com/office/powerpoint/2010/main" val="2694252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EF6282-0252-ED48-A62B-4C4C7C639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Agent based models - Examples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07075451-99A6-DE45-82A3-69461A87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4</a:t>
            </a:fld>
            <a:endParaRPr lang="en-US" dirty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A0CC4695-453B-B448-A8C5-7C618AB3114D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BDDAEF19-26CB-7B4D-BB82-1062B9541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7689"/>
            <a:ext cx="10515600" cy="311670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﻿Thomas Schelling’s (1971) – Social Segregation [1]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Perez (2009) – Contagious disease spread [2]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CF33BC5-B34A-F64D-B6D8-3ACACDA32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6008" y="1415104"/>
            <a:ext cx="2662583" cy="201389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2AC9D1AC-1B2A-7249-A937-5152033B8A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2765" y="3548983"/>
            <a:ext cx="1641395" cy="2057046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C5FC4F54-FA5B-AE43-A128-4EEB4F488049}"/>
              </a:ext>
            </a:extLst>
          </p:cNvPr>
          <p:cNvSpPr txBox="1"/>
          <p:nvPr/>
        </p:nvSpPr>
        <p:spPr>
          <a:xfrm>
            <a:off x="0" y="5957323"/>
            <a:ext cx="1119062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 </a:t>
            </a:r>
            <a:r>
              <a:rPr lang="es-US" dirty="0"/>
              <a:t>Schelling, T. C. (1971). Dynamics Model of Segregation. </a:t>
            </a:r>
            <a:r>
              <a:rPr lang="es-US" i="1" dirty="0"/>
              <a:t>Journal of Mathematical Sociology</a:t>
            </a:r>
            <a:r>
              <a:rPr lang="es-US" dirty="0"/>
              <a:t>, </a:t>
            </a:r>
            <a:r>
              <a:rPr lang="es-US" i="1" dirty="0"/>
              <a:t>1</a:t>
            </a:r>
            <a:r>
              <a:rPr lang="es-US" dirty="0"/>
              <a:t>(May 1969), 143–186.</a:t>
            </a:r>
            <a:endParaRPr lang="en-US" dirty="0"/>
          </a:p>
          <a:p>
            <a:r>
              <a:rPr lang="en-US" dirty="0"/>
              <a:t>[2]</a:t>
            </a:r>
            <a:r>
              <a:rPr lang="es-US" dirty="0"/>
              <a:t> Perez, L., &amp; Dragicevic, S. (2009). An agent-based approach for modeling dynamics of contagious disease spread. </a:t>
            </a:r>
          </a:p>
          <a:p>
            <a:r>
              <a:rPr lang="es-US" i="1" dirty="0"/>
              <a:t>International Journal of Health Geographics</a:t>
            </a:r>
            <a:r>
              <a:rPr lang="es-US" dirty="0"/>
              <a:t>, </a:t>
            </a:r>
            <a:r>
              <a:rPr lang="es-US" i="1" dirty="0"/>
              <a:t>8</a:t>
            </a:r>
            <a:r>
              <a:rPr lang="es-US" dirty="0"/>
              <a:t>(1), 1–17. https://doi.org/10.1186/1476-072X-8-50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345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07075451-99A6-DE45-82A3-69461A87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5</a:t>
            </a:fld>
            <a:endParaRPr lang="en-US" dirty="0"/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BDDAEF19-26CB-7B4D-BB82-1062B9541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6379" y="3323644"/>
            <a:ext cx="10515600" cy="2765461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s-US" sz="160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42241D4-6C43-7D40-9176-F44D989C2498}"/>
              </a:ext>
            </a:extLst>
          </p:cNvPr>
          <p:cNvSpPr txBox="1">
            <a:spLocks/>
          </p:cNvSpPr>
          <p:nvPr/>
        </p:nvSpPr>
        <p:spPr>
          <a:xfrm>
            <a:off x="1319916" y="2766218"/>
            <a:ext cx="103519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How to measure and study personality?</a:t>
            </a:r>
          </a:p>
        </p:txBody>
      </p:sp>
    </p:spTree>
    <p:extLst>
      <p:ext uri="{BB962C8B-B14F-4D97-AF65-F5344CB8AC3E}">
        <p14:creationId xmlns:p14="http://schemas.microsoft.com/office/powerpoint/2010/main" val="3338541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EF6282-0252-ED48-A62B-4C4C7C639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Five – Personality Trait Model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07075451-99A6-DE45-82A3-69461A87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6</a:t>
            </a:fld>
            <a:endParaRPr lang="en-US" dirty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A0CC4695-453B-B448-A8C5-7C618AB3114D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BDDAEF19-26CB-7B4D-BB82-1062B9541E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459" y="1690688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Controversial but widely applied in theoretical and practical settings is the empirical OCEAN or Big Five Personality Trait model[1].</a:t>
            </a:r>
          </a:p>
          <a:p>
            <a:pPr marL="0" indent="0">
              <a:buNone/>
            </a:pPr>
            <a:endParaRPr lang="es-US" sz="1600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9D8B982-C5DC-464C-9332-6B5BE8145E45}"/>
              </a:ext>
            </a:extLst>
          </p:cNvPr>
          <p:cNvSpPr txBox="1"/>
          <p:nvPr/>
        </p:nvSpPr>
        <p:spPr>
          <a:xfrm>
            <a:off x="113969" y="6077247"/>
            <a:ext cx="120780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US" dirty="0"/>
              <a:t>[1] Norman, W. T. (1963). Toward an adequate taxonomy of personality attributes. </a:t>
            </a:r>
            <a:r>
              <a:rPr lang="es-US" i="1" dirty="0"/>
              <a:t>Journal of Abnormal and Social Psychology</a:t>
            </a:r>
            <a:r>
              <a:rPr lang="es-US" dirty="0"/>
              <a:t>, </a:t>
            </a:r>
            <a:r>
              <a:rPr lang="es-US" i="1" dirty="0"/>
              <a:t>66</a:t>
            </a:r>
            <a:r>
              <a:rPr lang="es-US" dirty="0"/>
              <a:t>(6), 574–583. </a:t>
            </a:r>
            <a:r>
              <a:rPr lang="es-US" dirty="0">
                <a:hlinkClick r:id="rId2"/>
              </a:rPr>
              <a:t>https://doi.org/10.1037/h0040291</a:t>
            </a:r>
            <a:endParaRPr lang="es-US" dirty="0"/>
          </a:p>
          <a:p>
            <a:endParaRPr lang="en-US" dirty="0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4E5E25E8-DDCB-B240-8FF6-8B905F4772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27444" y="2845618"/>
            <a:ext cx="6712526" cy="285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558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EF6282-0252-ED48-A62B-4C4C7C639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Five in the classroom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07075451-99A6-DE45-82A3-69461A87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7</a:t>
            </a:fld>
            <a:endParaRPr lang="en-US" dirty="0"/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A0CC4695-453B-B448-A8C5-7C618AB3114D}"/>
              </a:ext>
            </a:extLst>
          </p:cNvPr>
          <p:cNvCxnSpPr>
            <a:cxnSpLocks/>
          </p:cNvCxnSpPr>
          <p:nvPr/>
        </p:nvCxnSpPr>
        <p:spPr>
          <a:xfrm>
            <a:off x="727509" y="1318654"/>
            <a:ext cx="1045704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uadroTexto 5">
            <a:extLst>
              <a:ext uri="{FF2B5EF4-FFF2-40B4-BE49-F238E27FC236}">
                <a16:creationId xmlns:a16="http://schemas.microsoft.com/office/drawing/2014/main" id="{379EE271-77FC-694E-8E4C-BB7789DA7AB8}"/>
              </a:ext>
            </a:extLst>
          </p:cNvPr>
          <p:cNvSpPr txBox="1"/>
          <p:nvPr/>
        </p:nvSpPr>
        <p:spPr>
          <a:xfrm>
            <a:off x="437322" y="1828461"/>
            <a:ext cx="10960501" cy="23698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Empirical studies show how the big five effect the behavior or children </a:t>
            </a:r>
            <a:br>
              <a:rPr lang="en-US" sz="2800" dirty="0"/>
            </a:br>
            <a:r>
              <a:rPr lang="en-US" sz="2800" dirty="0"/>
              <a:t>in the classroom [1]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On school achievements and outcome [2]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Big Five in children with ADHD [3]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0FAA76C-DCB3-464A-852C-97A48BAD18EE}"/>
              </a:ext>
            </a:extLst>
          </p:cNvPr>
          <p:cNvSpPr txBox="1"/>
          <p:nvPr/>
        </p:nvSpPr>
        <p:spPr>
          <a:xfrm>
            <a:off x="263719" y="4798811"/>
            <a:ext cx="116645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US" dirty="0"/>
              <a:t>[1] Ehrler, D. J., Evans, J. G., &amp; McGhee, R. L. (1999). Extending Big-Five theory into childhood: A preliminary investigation into the relationship between Big-Five personality traits and behavior problems in children. </a:t>
            </a:r>
            <a:r>
              <a:rPr lang="es-US" i="1" dirty="0"/>
              <a:t>Psychology in the Schools</a:t>
            </a:r>
          </a:p>
          <a:p>
            <a:r>
              <a:rPr lang="es-US" dirty="0"/>
              <a:t>[2] Asendorpf, J. B., &amp; Van Aken, M. A. G. (2003). Validity of Big Five Personality Judgments in Childhood: A 9 Year Longitudinal Study. </a:t>
            </a:r>
            <a:r>
              <a:rPr lang="es-US" i="1" dirty="0"/>
              <a:t>European Journal of Personality</a:t>
            </a:r>
            <a:r>
              <a:rPr lang="es-US" dirty="0"/>
              <a:t>, </a:t>
            </a:r>
            <a:r>
              <a:rPr lang="es-US" i="1" dirty="0"/>
              <a:t>17</a:t>
            </a:r>
            <a:r>
              <a:rPr lang="es-US" dirty="0"/>
              <a:t>(1), 1–17. </a:t>
            </a:r>
            <a:r>
              <a:rPr lang="es-US" dirty="0">
                <a:hlinkClick r:id="rId2"/>
              </a:rPr>
              <a:t>https://doi.org/10.1002/per.460</a:t>
            </a:r>
            <a:endParaRPr lang="es-US" dirty="0"/>
          </a:p>
          <a:p>
            <a:r>
              <a:rPr lang="es-US" dirty="0"/>
              <a:t>[3] Nigg, J. T., Blaskey, L. G., Huang-Pollock, C. L., Hinshaw, S. P., John, O. P., Willcutt, E. G., &amp; Pennington, B. (2002). Big five dimensions and ADHD symptoms: Links between personality traits and clinical symptoms. </a:t>
            </a:r>
            <a:r>
              <a:rPr lang="es-US" i="1" dirty="0"/>
              <a:t>Journal of Personality and Social Psychology</a:t>
            </a:r>
            <a:r>
              <a:rPr lang="es-US" dirty="0"/>
              <a:t>, </a:t>
            </a:r>
            <a:r>
              <a:rPr lang="es-US" i="1" dirty="0"/>
              <a:t>83</a:t>
            </a:r>
            <a:r>
              <a:rPr lang="es-US" dirty="0"/>
              <a:t>(2), 451–469. https://doi.org/10.1037/0022-3514.83.2.451</a:t>
            </a:r>
          </a:p>
          <a:p>
            <a:endParaRPr lang="es-US" dirty="0"/>
          </a:p>
          <a:p>
            <a:endParaRPr lang="es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177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07075451-99A6-DE45-82A3-69461A87FD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5BE5A4-2ABC-B348-B4E7-5A53C6590C1D}" type="slidenum">
              <a:rPr lang="en-US" smtClean="0"/>
              <a:t>8</a:t>
            </a:fld>
            <a:endParaRPr lang="en-US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09467C54-971E-9443-9F19-5281C1FEE00E}"/>
              </a:ext>
            </a:extLst>
          </p:cNvPr>
          <p:cNvSpPr txBox="1">
            <a:spLocks/>
          </p:cNvSpPr>
          <p:nvPr/>
        </p:nvSpPr>
        <p:spPr>
          <a:xfrm>
            <a:off x="1001864" y="2766218"/>
            <a:ext cx="1035193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Can we build a agent based model based on the Big Five, simulating a classroom?</a:t>
            </a:r>
          </a:p>
        </p:txBody>
      </p:sp>
    </p:spTree>
    <p:extLst>
      <p:ext uri="{BB962C8B-B14F-4D97-AF65-F5344CB8AC3E}">
        <p14:creationId xmlns:p14="http://schemas.microsoft.com/office/powerpoint/2010/main" val="7924514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7447</TotalTime>
  <Words>798</Words>
  <Application>Microsoft Macintosh PowerPoint</Application>
  <PresentationFormat>Widescreen</PresentationFormat>
  <Paragraphs>200</Paragraphs>
  <Slides>24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Tema de Office</vt:lpstr>
      <vt:lpstr>Breakfastclub</vt:lpstr>
      <vt:lpstr>How different personalities effect classroom attention and happiness?</vt:lpstr>
      <vt:lpstr>PowerPoint Presentation</vt:lpstr>
      <vt:lpstr>Agent based models</vt:lpstr>
      <vt:lpstr>Agent based models - Examples</vt:lpstr>
      <vt:lpstr>PowerPoint Presentation</vt:lpstr>
      <vt:lpstr>Big Five – Personality Trait Model</vt:lpstr>
      <vt:lpstr>Big Five in the classroom</vt:lpstr>
      <vt:lpstr>PowerPoint Presentation</vt:lpstr>
      <vt:lpstr>Breakfastclub</vt:lpstr>
      <vt:lpstr>PowerPoint Presentation</vt:lpstr>
      <vt:lpstr>Environment</vt:lpstr>
      <vt:lpstr>The Agents</vt:lpstr>
      <vt:lpstr>Agent Dynamics</vt:lpstr>
      <vt:lpstr>Group Dynamics</vt:lpstr>
      <vt:lpstr>Logic</vt:lpstr>
      <vt:lpstr>How different personalities effect classroom attention and happiness?</vt:lpstr>
      <vt:lpstr>Three phase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Manuel Pasieka</dc:creator>
  <cp:lastModifiedBy>Manuel Pasieka</cp:lastModifiedBy>
  <cp:revision>60</cp:revision>
  <cp:lastPrinted>2019-07-28T15:21:32Z</cp:lastPrinted>
  <dcterms:created xsi:type="dcterms:W3CDTF">2019-07-18T18:31:06Z</dcterms:created>
  <dcterms:modified xsi:type="dcterms:W3CDTF">2019-07-29T18:11:22Z</dcterms:modified>
</cp:coreProperties>
</file>

<file path=docProps/thumbnail.jpeg>
</file>